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tags/tag33.xml" ContentType="application/vnd.openxmlformats-officedocument.presentationml.tags+xml"/>
  <Override PartName="/ppt/notesSlides/notesSlide17.xml" ContentType="application/vnd.openxmlformats-officedocument.presentationml.notesSlide+xml"/>
  <Override PartName="/ppt/tags/tag34.xml" ContentType="application/vnd.openxmlformats-officedocument.presentationml.tags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notesSlides/notesSlide19.xml" ContentType="application/vnd.openxmlformats-officedocument.presentationml.notesSlide+xml"/>
  <Override PartName="/ppt/tags/tag36.xml" ContentType="application/vnd.openxmlformats-officedocument.presentationml.tags+xml"/>
  <Override PartName="/ppt/notesSlides/notesSlide20.xml" ContentType="application/vnd.openxmlformats-officedocument.presentationml.notesSlide+xml"/>
  <Override PartName="/ppt/tags/tag37.xml" ContentType="application/vnd.openxmlformats-officedocument.presentationml.tags+xml"/>
  <Override PartName="/ppt/notesSlides/notesSlide21.xml" ContentType="application/vnd.openxmlformats-officedocument.presentationml.notesSlide+xml"/>
  <Override PartName="/ppt/tags/tag38.xml" ContentType="application/vnd.openxmlformats-officedocument.presentationml.tags+xml"/>
  <Override PartName="/ppt/notesSlides/notesSlide22.xml" ContentType="application/vnd.openxmlformats-officedocument.presentationml.notesSlide+xml"/>
  <Override PartName="/ppt/tags/tag39.xml" ContentType="application/vnd.openxmlformats-officedocument.presentationml.tags+xml"/>
  <Override PartName="/ppt/notesSlides/notesSlide2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4.xml" ContentType="application/vnd.openxmlformats-officedocument.presentationml.notesSlide+xml"/>
  <Override PartName="/ppt/tags/tag45.xml" ContentType="application/vnd.openxmlformats-officedocument.presentationml.tags+xml"/>
  <Override PartName="/ppt/notesSlides/notesSlide25.xml" ContentType="application/vnd.openxmlformats-officedocument.presentationml.notesSlide+xml"/>
  <Override PartName="/ppt/tags/tag46.xml" ContentType="application/vnd.openxmlformats-officedocument.presentationml.tags+xml"/>
  <Override PartName="/ppt/notesSlides/notesSlide26.xml" ContentType="application/vnd.openxmlformats-officedocument.presentationml.notesSlide+xml"/>
  <Override PartName="/ppt/tags/tag47.xml" ContentType="application/vnd.openxmlformats-officedocument.presentationml.tags+xml"/>
  <Override PartName="/ppt/notesSlides/notesSlide27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610" r:id="rId2"/>
    <p:sldId id="1166" r:id="rId3"/>
    <p:sldId id="1167" r:id="rId4"/>
    <p:sldId id="429" r:id="rId5"/>
    <p:sldId id="464" r:id="rId6"/>
    <p:sldId id="1165" r:id="rId7"/>
    <p:sldId id="1181" r:id="rId8"/>
    <p:sldId id="1178" r:id="rId9"/>
    <p:sldId id="1182" r:id="rId10"/>
    <p:sldId id="1180" r:id="rId11"/>
    <p:sldId id="1179" r:id="rId12"/>
    <p:sldId id="1168" r:id="rId13"/>
    <p:sldId id="516" r:id="rId14"/>
    <p:sldId id="1169" r:id="rId15"/>
    <p:sldId id="1170" r:id="rId16"/>
    <p:sldId id="1171" r:id="rId17"/>
    <p:sldId id="1172" r:id="rId18"/>
    <p:sldId id="1173" r:id="rId19"/>
    <p:sldId id="1174" r:id="rId20"/>
    <p:sldId id="1176" r:id="rId21"/>
    <p:sldId id="1175" r:id="rId22"/>
    <p:sldId id="1177" r:id="rId23"/>
    <p:sldId id="1183" r:id="rId24"/>
    <p:sldId id="1184" r:id="rId25"/>
    <p:sldId id="1185" r:id="rId26"/>
    <p:sldId id="1186" r:id="rId27"/>
    <p:sldId id="1187" r:id="rId28"/>
    <p:sldId id="443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589"/>
    <a:srgbClr val="2E4D9C"/>
    <a:srgbClr val="3D5594"/>
    <a:srgbClr val="F0FEFF"/>
    <a:srgbClr val="3C60A5"/>
    <a:srgbClr val="74ABE5"/>
    <a:srgbClr val="214389"/>
    <a:srgbClr val="264787"/>
    <a:srgbClr val="1D418B"/>
    <a:srgbClr val="CDD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5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90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36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645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045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347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21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094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943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903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140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68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4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567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061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213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213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62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91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97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401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5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2024-09-11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26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0" Type="http://schemas.microsoft.com/office/2007/relationships/hdphoto" Target="../media/hdphoto1.wdp"/><Relationship Id="rId4" Type="http://schemas.openxmlformats.org/officeDocument/2006/relationships/tags" Target="../tags/tag27.xml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160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200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240.png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42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10" Type="http://schemas.microsoft.com/office/2007/relationships/hdphoto" Target="../media/hdphoto1.wdp"/><Relationship Id="rId4" Type="http://schemas.openxmlformats.org/officeDocument/2006/relationships/tags" Target="../tags/tag43.xml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51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3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50.jpeg"/><Relationship Id="rId5" Type="http://schemas.openxmlformats.org/officeDocument/2006/relationships/tags" Target="../tags/tag52.xml"/><Relationship Id="rId10" Type="http://schemas.openxmlformats.org/officeDocument/2006/relationships/image" Target="../media/image2.jpeg"/><Relationship Id="rId4" Type="http://schemas.openxmlformats.org/officeDocument/2006/relationships/tags" Target="../tags/tag51.xml"/><Relationship Id="rId9" Type="http://schemas.openxmlformats.org/officeDocument/2006/relationships/notesSlide" Target="../notesSlides/notesSlide28.xml"/><Relationship Id="rId1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10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10" Type="http://schemas.microsoft.com/office/2007/relationships/hdphoto" Target="../media/hdphoto1.wdp"/><Relationship Id="rId4" Type="http://schemas.openxmlformats.org/officeDocument/2006/relationships/tags" Target="../tags/tag1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17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10" Type="http://schemas.microsoft.com/office/2007/relationships/hdphoto" Target="../media/hdphoto1.wdp"/><Relationship Id="rId4" Type="http://schemas.openxmlformats.org/officeDocument/2006/relationships/tags" Target="../tags/tag18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87907" y="2491739"/>
            <a:ext cx="7686040" cy="3277001"/>
            <a:chOff x="953" y="2208"/>
            <a:chExt cx="12104" cy="5161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253"/>
              <a:ext cx="11426" cy="22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创芯社团实践课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4"/>
              <a:ext cx="7407" cy="1995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sp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中国 </a:t>
              </a:r>
              <a:r>
                <a:rPr lang="en-US" altLang="zh-CN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·</a:t>
              </a:r>
              <a:r>
                <a:rPr lang="zh-CN" alt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上海 </a:t>
              </a:r>
              <a:r>
                <a:rPr lang="en-US" altLang="zh-CN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- </a:t>
              </a:r>
              <a:fld id="{BB962C8B-B14F-4D97-AF65-F5344CB8AC3E}" type="datetime6">
                <a:rPr lang="zh-CN" altLang="zh-CN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2024年9月</a:t>
              </a:fld>
              <a:endParaRPr lang="zh-CN" altLang="zh-CN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r>
                <a:rPr lang="zh-CN" altLang="zh-CN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主讲人：陈欣骅</a:t>
              </a:r>
              <a:r>
                <a:rPr lang="zh-CN" alt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、王心遥</a:t>
              </a:r>
              <a:endParaRPr lang="en-US" altLang="zh-CN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负责人：宋皓月</a:t>
              </a:r>
              <a:endParaRPr lang="zh-CN" altLang="zh-CN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2403" y="4178"/>
              <a:ext cx="10654" cy="119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数字电路基础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67396" y="1368854"/>
            <a:ext cx="5715953" cy="56134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进一步发展：布尔代数（符号逻辑）</a:t>
            </a:r>
            <a:endParaRPr lang="zh-CN" altLang="en-US" sz="2400" b="1" dirty="0">
              <a:solidFill>
                <a:srgbClr val="2F5EB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78848" y="4214791"/>
            <a:ext cx="9448828" cy="7780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为完善逻辑学，引入数学方法分析逻辑推算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7129090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二进制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79" y="10102"/>
              <a:ext cx="3359" cy="617"/>
            </a:xfrm>
            <a:prstGeom prst="rect">
              <a:avLst/>
            </a:prstGeom>
          </p:spPr>
        </p:pic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A9B8729A-6038-BCBC-5C93-578B8D36B176}"/>
              </a:ext>
            </a:extLst>
          </p:cNvPr>
          <p:cNvSpPr txBox="1">
            <a:spLocks/>
          </p:cNvSpPr>
          <p:nvPr/>
        </p:nvSpPr>
        <p:spPr>
          <a:xfrm>
            <a:off x="767397" y="3443955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45BF48-CFFE-02DB-1388-E639F1BD8D5B}"/>
              </a:ext>
            </a:extLst>
          </p:cNvPr>
          <p:cNvSpPr txBox="1"/>
          <p:nvPr/>
        </p:nvSpPr>
        <p:spPr>
          <a:xfrm>
            <a:off x="8306120" y="4062014"/>
            <a:ext cx="4139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乔治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布尔（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George Boole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1815.11.2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～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1864.12.8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）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82973C-49EE-ACEC-9E3F-8991D9E3DCBF}"/>
              </a:ext>
            </a:extLst>
          </p:cNvPr>
          <p:cNvSpPr txBox="1"/>
          <p:nvPr/>
        </p:nvSpPr>
        <p:spPr>
          <a:xfrm>
            <a:off x="1178848" y="2009453"/>
            <a:ext cx="6873272" cy="1589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逻辑的数学分析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》 《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思维规律的研究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定义了二进制中的“四则运算”：与、或、非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F3BB35-9CAB-96BF-28C9-43E8D3BF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0" y="1115608"/>
            <a:ext cx="2322726" cy="28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050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7129090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当二进制遇上数字电路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79" y="10102"/>
              <a:ext cx="3359" cy="617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4BF4165-CAD7-F6D0-EC58-0BF9A1ED894A}"/>
              </a:ext>
            </a:extLst>
          </p:cNvPr>
          <p:cNvSpPr txBox="1"/>
          <p:nvPr/>
        </p:nvSpPr>
        <p:spPr>
          <a:xfrm>
            <a:off x="5296614" y="3819234"/>
            <a:ext cx="2117697" cy="55943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>
            <a:defPPr>
              <a:defRPr lang="zh-CN"/>
            </a:defPPr>
            <a:lvl1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buNone/>
            </a:pPr>
            <a:r>
              <a:rPr lang="zh-CN" altLang="en-US" dirty="0"/>
              <a:t>数字电路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EE1648-11E4-44AE-F853-9F2663B93CE6}"/>
              </a:ext>
            </a:extLst>
          </p:cNvPr>
          <p:cNvSpPr txBox="1"/>
          <p:nvPr/>
        </p:nvSpPr>
        <p:spPr>
          <a:xfrm>
            <a:off x="1306896" y="3808986"/>
            <a:ext cx="2117697" cy="55943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>
            <a:defPPr>
              <a:defRPr lang="zh-CN"/>
            </a:defPPr>
            <a:lvl1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buNone/>
            </a:pPr>
            <a:r>
              <a:rPr lang="zh-CN" altLang="en-US" dirty="0"/>
              <a:t>二进制函数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AEB2E5-78C2-DA49-1EFC-C1C54AC97CEB}"/>
              </a:ext>
            </a:extLst>
          </p:cNvPr>
          <p:cNvSpPr txBox="1"/>
          <p:nvPr/>
        </p:nvSpPr>
        <p:spPr>
          <a:xfrm>
            <a:off x="1306897" y="1712434"/>
            <a:ext cx="2117697" cy="55943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>
            <a:defPPr>
              <a:defRPr lang="zh-CN"/>
            </a:defPPr>
            <a:lvl1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buNone/>
            </a:pPr>
            <a:r>
              <a:rPr lang="zh-CN" altLang="en-US" dirty="0"/>
              <a:t>现实问题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24722B-AAD2-F9A6-71F1-639A752FDEA2}"/>
              </a:ext>
            </a:extLst>
          </p:cNvPr>
          <p:cNvSpPr txBox="1"/>
          <p:nvPr/>
        </p:nvSpPr>
        <p:spPr>
          <a:xfrm>
            <a:off x="1306897" y="2779576"/>
            <a:ext cx="2117697" cy="55943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>
            <a:defPPr>
              <a:defRPr lang="zh-CN"/>
            </a:defPPr>
            <a:lvl1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buNone/>
            </a:pPr>
            <a:r>
              <a:rPr lang="zh-CN" altLang="en-US" dirty="0"/>
              <a:t>函数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86EFD8-7586-FECB-13B7-789BC94005E4}"/>
              </a:ext>
            </a:extLst>
          </p:cNvPr>
          <p:cNvSpPr txBox="1"/>
          <p:nvPr/>
        </p:nvSpPr>
        <p:spPr>
          <a:xfrm>
            <a:off x="5296613" y="5246532"/>
            <a:ext cx="2117697" cy="55943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>
            <a:defPPr>
              <a:defRPr lang="zh-CN"/>
            </a:defPPr>
            <a:lvl1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buNone/>
            </a:pPr>
            <a:r>
              <a:rPr lang="zh-CN" altLang="en-US" dirty="0"/>
              <a:t>高效计算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3A45365-9B68-C964-400B-F8BD7D836CF7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2365746" y="2271869"/>
            <a:ext cx="0" cy="5077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FDF057B-E82C-DED3-9724-5A5610E35FC0}"/>
              </a:ext>
            </a:extLst>
          </p:cNvPr>
          <p:cNvCxnSpPr/>
          <p:nvPr/>
        </p:nvCxnSpPr>
        <p:spPr>
          <a:xfrm>
            <a:off x="2365746" y="3339011"/>
            <a:ext cx="0" cy="5077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8469D00-F0FB-BDC8-9B7B-E003AB84517B}"/>
              </a:ext>
            </a:extLst>
          </p:cNvPr>
          <p:cNvCxnSpPr>
            <a:cxnSpLocks/>
          </p:cNvCxnSpPr>
          <p:nvPr/>
        </p:nvCxnSpPr>
        <p:spPr>
          <a:xfrm>
            <a:off x="3424593" y="4088703"/>
            <a:ext cx="18720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53881F9-CAEC-6E50-B53D-31A95C805783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6355462" y="4378669"/>
            <a:ext cx="1" cy="8678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8D3E7A6-AE11-59FB-FF52-29999F127031}"/>
              </a:ext>
            </a:extLst>
          </p:cNvPr>
          <p:cNvSpPr txBox="1"/>
          <p:nvPr/>
        </p:nvSpPr>
        <p:spPr>
          <a:xfrm>
            <a:off x="3967838" y="37296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映射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CCD9D58-543B-3AF7-66FB-6D0E997AD875}"/>
              </a:ext>
            </a:extLst>
          </p:cNvPr>
          <p:cNvSpPr txBox="1"/>
          <p:nvPr/>
        </p:nvSpPr>
        <p:spPr>
          <a:xfrm>
            <a:off x="3733798" y="411362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布尔代数</a:t>
            </a:r>
          </a:p>
        </p:txBody>
      </p:sp>
      <p:pic>
        <p:nvPicPr>
          <p:cNvPr id="1026" name="Picture 2" descr="所有图片">
            <a:extLst>
              <a:ext uri="{FF2B5EF4-FFF2-40B4-BE49-F238E27FC236}">
                <a16:creationId xmlns:a16="http://schemas.microsoft.com/office/drawing/2014/main" id="{EAF8D28C-FAD8-28CC-0140-BB90D23CF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917" y="1317956"/>
            <a:ext cx="3552406" cy="22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447AD75-2A22-B2ED-EE7A-E9C36CAD6B8C}"/>
              </a:ext>
            </a:extLst>
          </p:cNvPr>
          <p:cNvSpPr txBox="1"/>
          <p:nvPr/>
        </p:nvSpPr>
        <p:spPr>
          <a:xfrm>
            <a:off x="8280720" y="3722090"/>
            <a:ext cx="3458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克劳德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艾尔伍德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香农（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Claude Elwood Shannon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1916</a:t>
            </a:r>
            <a:r>
              <a:rPr lang="en-US" altLang="zh-CN" b="1" dirty="0">
                <a:solidFill>
                  <a:srgbClr val="333333"/>
                </a:solidFill>
                <a:latin typeface="Helvetica Neue"/>
              </a:rPr>
              <a:t>-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2001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）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7274E3-44AC-0E20-3049-4CB1159A180C}"/>
              </a:ext>
            </a:extLst>
          </p:cNvPr>
          <p:cNvSpPr txBox="1"/>
          <p:nvPr/>
        </p:nvSpPr>
        <p:spPr>
          <a:xfrm>
            <a:off x="2447496" y="234584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数学建模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A78E20-348E-48AA-A1FA-1E4CA6310064}"/>
              </a:ext>
            </a:extLst>
          </p:cNvPr>
          <p:cNvSpPr txBox="1"/>
          <p:nvPr/>
        </p:nvSpPr>
        <p:spPr>
          <a:xfrm>
            <a:off x="2447496" y="338986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二进制化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209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36" grpId="0"/>
      <p:bldP spid="38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33688" y="3429248"/>
            <a:ext cx="5724644" cy="1230666"/>
            <a:chOff x="3220862" y="2848154"/>
            <a:chExt cx="5724644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3220862" y="2925223"/>
              <a:ext cx="5724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逻辑代数（布尔代数）基础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4602496" y="3505803"/>
              <a:ext cx="3322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20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——</a:t>
              </a:r>
              <a:r>
                <a:rPr kumimoji="1" lang="zh-CN" altLang="en-US" sz="20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二进制的“四则运算”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4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5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177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67396" y="4596267"/>
            <a:ext cx="4954270" cy="56134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逻辑变量</a:t>
            </a:r>
            <a:endParaRPr lang="zh-CN" sz="2400" b="1" dirty="0">
              <a:solidFill>
                <a:srgbClr val="2F5EB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-768350" y="1098038"/>
                <a:ext cx="7321342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565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𝑌</m:t>
                      </m:r>
                      <m:r>
                        <a:rPr lang="en-US" altLang="zh-CN" sz="3200" i="1" dirty="0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r>
                        <a:rPr lang="en-US" altLang="zh-CN" sz="3200" i="1" dirty="0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320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sz="32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8350" y="1098038"/>
                <a:ext cx="7321342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逻辑函数（布尔代数）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-12700" y="6467475"/>
            <a:ext cx="12204700" cy="494030"/>
            <a:chOff x="-20" y="10185"/>
            <a:chExt cx="19220" cy="778"/>
          </a:xfrm>
        </p:grpSpPr>
        <p:grpSp>
          <p:nvGrpSpPr>
            <p:cNvPr id="7" name="组合 6"/>
            <p:cNvGrpSpPr/>
            <p:nvPr/>
          </p:nvGrpSpPr>
          <p:grpSpPr>
            <a:xfrm>
              <a:off x="-20" y="10205"/>
              <a:ext cx="19221" cy="669"/>
              <a:chOff x="-20" y="10072"/>
              <a:chExt cx="19221" cy="728"/>
            </a:xfrm>
          </p:grpSpPr>
          <p:sp>
            <p:nvSpPr>
              <p:cNvPr id="10" name="TextBox 7"/>
              <p:cNvSpPr txBox="1"/>
              <p:nvPr/>
            </p:nvSpPr>
            <p:spPr>
              <a:xfrm>
                <a:off x="-20" y="10072"/>
                <a:ext cx="19221" cy="728"/>
              </a:xfrm>
              <a:prstGeom prst="rect">
                <a:avLst/>
              </a:prstGeom>
              <a:gradFill>
                <a:gsLst>
                  <a:gs pos="100000">
                    <a:srgbClr val="1F407C">
                      <a:alpha val="95000"/>
                    </a:srgbClr>
                  </a:gs>
                  <a:gs pos="50000">
                    <a:srgbClr val="00328D">
                      <a:alpha val="100000"/>
                    </a:srgbClr>
                  </a:gs>
                  <a:gs pos="0">
                    <a:srgbClr val="1F407C">
                      <a:alpha val="95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endParaRPr lang="zh-CN" altLang="en-US" dirty="0"/>
              </a:p>
            </p:txBody>
          </p:sp>
          <p:pic>
            <p:nvPicPr>
              <p:cNvPr id="11" name="图片 10" descr="复旦大学微电子学院芯创讲师团"/>
              <p:cNvPicPr>
                <a:picLocks noChangeAspect="1"/>
              </p:cNvPicPr>
              <p:nvPr/>
            </p:nvPicPr>
            <p:blipFill>
              <a:blip r:embed="rId5">
                <a:alphaModFix amt="80000"/>
                <a:lum bright="100000"/>
              </a:blip>
              <a:srcRect t="63900" b="21773"/>
              <a:stretch>
                <a:fillRect/>
              </a:stretch>
            </p:blipFill>
            <p:spPr>
              <a:xfrm>
                <a:off x="6109" y="10103"/>
                <a:ext cx="3359" cy="617"/>
              </a:xfrm>
              <a:prstGeom prst="rect">
                <a:avLst/>
              </a:prstGeom>
            </p:spPr>
          </p:pic>
        </p:grpSp>
        <p:pic>
          <p:nvPicPr>
            <p:cNvPr id="12" name="图片 11" descr="图片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1" y="10185"/>
              <a:ext cx="2630" cy="778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3DBC606-98D7-8425-1DF4-94557512B579}"/>
              </a:ext>
            </a:extLst>
          </p:cNvPr>
          <p:cNvSpPr/>
          <p:nvPr/>
        </p:nvSpPr>
        <p:spPr>
          <a:xfrm>
            <a:off x="844124" y="5205561"/>
            <a:ext cx="7253605" cy="9124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输入变量（自变量）：逻辑条件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输出变量（因变量）：逻辑结论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27208" y="118332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本质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7186A9-14C7-29E4-B371-9FACD712435F}"/>
              </a:ext>
            </a:extLst>
          </p:cNvPr>
          <p:cNvSpPr/>
          <p:nvPr/>
        </p:nvSpPr>
        <p:spPr>
          <a:xfrm>
            <a:off x="767396" y="1719624"/>
            <a:ext cx="7538404" cy="24513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用于描述逻辑命题的数学表达式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例：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如果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下午天气好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，我们就去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踢球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有我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没他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有他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没我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卧龙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凤雏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，得一可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安天下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成大事者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，天时、地利、人和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，缺一不可。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B21D174-0424-31B8-2DF1-04337B9B0972}"/>
              </a:ext>
            </a:extLst>
          </p:cNvPr>
          <p:cNvSpPr txBox="1"/>
          <p:nvPr/>
        </p:nvSpPr>
        <p:spPr>
          <a:xfrm>
            <a:off x="5792253" y="4747218"/>
            <a:ext cx="6324600" cy="1422954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charset="-122"/>
                <a:ea typeface="微软雅黑" panose="020B0503020204020204" charset="-122"/>
              </a:rPr>
              <a:t>逻辑变量的取值：</a:t>
            </a:r>
            <a:endParaRPr lang="en-US" altLang="zh-CN" sz="2000" b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二值逻辑：只能是真或假，是或非，对或错，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不可比较：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仅代表真与假，不代表数值大小</a:t>
            </a:r>
            <a:endParaRPr lang="zh-CN" altLang="en-US" sz="20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6ABC3AC-0DBA-B87E-9912-2E2A2340D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010" y="2931036"/>
            <a:ext cx="4429382" cy="249719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01" y="10153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/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同时为真，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方为真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成大事者</a:t>
                </a:r>
                <a:r>
                  <a:rPr lang="zh-CN" altLang="en-US" sz="24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，天时、地利、人和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，缺一不可。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  <a:blipFill>
                <a:blip r:embed="rId6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8FCFB7A-057F-5D04-BBCD-810B7075D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353" y="999500"/>
            <a:ext cx="5772447" cy="13272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C1AB93-A994-8ECB-2DF4-E9E64DA0DC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608" y="4152404"/>
            <a:ext cx="6881948" cy="168589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3EAA90A-A93E-19A9-2D62-3F5F6284D270}"/>
              </a:ext>
            </a:extLst>
          </p:cNvPr>
          <p:cNvSpPr/>
          <p:nvPr/>
        </p:nvSpPr>
        <p:spPr>
          <a:xfrm>
            <a:off x="5172117" y="4064041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217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11E758B-3F6C-3868-7D3D-6A2C795F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096"/>
          <a:stretch/>
        </p:blipFill>
        <p:spPr>
          <a:xfrm>
            <a:off x="589705" y="4172828"/>
            <a:ext cx="7381450" cy="169099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8079" y="10102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/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有一个为真，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即为真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070C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卧龙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、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凤雏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，得一可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安天下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。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  <a:blipFill>
                <a:blip r:embed="rId6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135FE77-8581-DB54-88C2-E7E29B3E0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2685" y="2790119"/>
            <a:ext cx="4089610" cy="27687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6B0B60-9220-5A42-9C25-A7B95A58A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635" y="630864"/>
            <a:ext cx="5270771" cy="185429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CCD3313-0079-4422-6185-968643B84941}"/>
              </a:ext>
            </a:extLst>
          </p:cNvPr>
          <p:cNvSpPr/>
          <p:nvPr/>
        </p:nvSpPr>
        <p:spPr>
          <a:xfrm>
            <a:off x="5185092" y="4262698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498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22E536-EC7A-22C2-0081-7129B41FF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" y="4176091"/>
            <a:ext cx="7133590" cy="195260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99" y="10146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/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070C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有我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没他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zh-CN" altLang="en-US" sz="24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有他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没我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！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  <a:blipFill>
                <a:blip r:embed="rId6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7CCD3313-0079-4422-6185-968643B84941}"/>
              </a:ext>
            </a:extLst>
          </p:cNvPr>
          <p:cNvSpPr/>
          <p:nvPr/>
        </p:nvSpPr>
        <p:spPr>
          <a:xfrm>
            <a:off x="5854700" y="4138157"/>
            <a:ext cx="1987550" cy="206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DE2DA3-1147-E9DD-9E0F-6737143F4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100" y="1573857"/>
            <a:ext cx="4137275" cy="19526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8182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729" y="10095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与或非的组合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/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与：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或：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非：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i="0" dirty="0">
                  <a:latin typeface="+mj-lt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优先级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：非、与、或，有括号优先算括号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  <a:blipFill>
                <a:blip r:embed="rId5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69D5CE1-B2DC-26E0-78CB-BB21BB7BDB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60"/>
          <a:stretch/>
        </p:blipFill>
        <p:spPr>
          <a:xfrm>
            <a:off x="9517903" y="1319251"/>
            <a:ext cx="1443569" cy="10872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1D080F-FF3C-1B73-FE18-DF83E779C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665" y="1347195"/>
            <a:ext cx="1522076" cy="10313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E74D74-F280-4420-877E-D7BE3EC7E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2428" y="1291309"/>
            <a:ext cx="1462147" cy="1087237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1D6BA5CF-6AF6-05EE-E059-F8C6E78D1B88}"/>
              </a:ext>
            </a:extLst>
          </p:cNvPr>
          <p:cNvSpPr txBox="1">
            <a:spLocks/>
          </p:cNvSpPr>
          <p:nvPr/>
        </p:nvSpPr>
        <p:spPr>
          <a:xfrm>
            <a:off x="708158" y="3943268"/>
            <a:ext cx="6759442" cy="550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练习：画出以下逻辑函数对应的逻辑电路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246D98C-2E2E-EE3B-71DE-654E0FA9087D}"/>
                  </a:ext>
                </a:extLst>
              </p:cNvPr>
              <p:cNvSpPr/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𝐵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246D98C-2E2E-EE3B-71DE-654E0FA90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  <a:blipFill>
                <a:blip r:embed="rId9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5297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5202C43-8545-B040-8E36-FC0724D8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3" y="4886431"/>
            <a:ext cx="8262536" cy="14623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6FD377-A6C1-C4A4-5531-D540D7187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413" y="2367374"/>
            <a:ext cx="8150300" cy="157684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69" y="10127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/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  <a:blipFill>
                <a:blip r:embed="rId7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90D801A0-81D8-67D4-28A4-705C4D341948}"/>
              </a:ext>
            </a:extLst>
          </p:cNvPr>
          <p:cNvSpPr txBox="1">
            <a:spLocks/>
          </p:cNvSpPr>
          <p:nvPr/>
        </p:nvSpPr>
        <p:spPr>
          <a:xfrm>
            <a:off x="708158" y="383680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5CB5CE-51D3-9433-DC2C-6E3E4578AB3C}"/>
                  </a:ext>
                </a:extLst>
              </p:cNvPr>
              <p:cNvSpPr/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5CB5CE-51D3-9433-DC2C-6E3E4578A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  <a:blipFill>
                <a:blip r:embed="rId8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0EC9DE3B-564B-D7F4-B40D-975948B500D7}"/>
              </a:ext>
            </a:extLst>
          </p:cNvPr>
          <p:cNvSpPr/>
          <p:nvPr/>
        </p:nvSpPr>
        <p:spPr>
          <a:xfrm>
            <a:off x="7082312" y="2367374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934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异或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8DB1F9-CBA5-928C-09F5-731B42D41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602" y="2340739"/>
            <a:ext cx="8888148" cy="144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05BCA3-87DB-1004-F477-24BED9494119}"/>
                  </a:ext>
                </a:extLst>
              </p:cNvPr>
              <p:cNvSpPr/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05BCA3-87DB-1004-F477-24BED9494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  <a:blipFill>
                <a:blip r:embed="rId6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标题 1">
            <a:extLst>
              <a:ext uri="{FF2B5EF4-FFF2-40B4-BE49-F238E27FC236}">
                <a16:creationId xmlns:a16="http://schemas.microsoft.com/office/drawing/2014/main" id="{38728B53-4558-EEEA-2E4B-FB362539825C}"/>
              </a:ext>
            </a:extLst>
          </p:cNvPr>
          <p:cNvSpPr txBox="1">
            <a:spLocks/>
          </p:cNvSpPr>
          <p:nvPr/>
        </p:nvSpPr>
        <p:spPr>
          <a:xfrm>
            <a:off x="708158" y="358479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同或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09D6903-7C41-526E-A1A7-6E72D6462E88}"/>
                  </a:ext>
                </a:extLst>
              </p:cNvPr>
              <p:cNvSpPr/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⨀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09D6903-7C41-526E-A1A7-6E72D6462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6CC3AE0F-F5D7-3512-32FD-F0D77EBF0A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41" y="4737279"/>
            <a:ext cx="9085209" cy="165390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1E6C869-05C3-B924-B472-045B4A0420DE}"/>
              </a:ext>
            </a:extLst>
          </p:cNvPr>
          <p:cNvSpPr/>
          <p:nvPr/>
        </p:nvSpPr>
        <p:spPr>
          <a:xfrm>
            <a:off x="7905828" y="2268421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534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7129090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课程须知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79" y="10102"/>
              <a:ext cx="3359" cy="617"/>
            </a:xfrm>
            <a:prstGeom prst="rect">
              <a:avLst/>
            </a:prstGeom>
          </p:spPr>
        </p:pic>
      </p:grpSp>
      <p:sp>
        <p:nvSpPr>
          <p:cNvPr id="5" name="标题 1">
            <a:extLst>
              <a:ext uri="{FF2B5EF4-FFF2-40B4-BE49-F238E27FC236}">
                <a16:creationId xmlns:a16="http://schemas.microsoft.com/office/drawing/2014/main" id="{5C9EDFF7-161A-711E-9FF4-1711A1BE3F33}"/>
              </a:ext>
            </a:extLst>
          </p:cNvPr>
          <p:cNvSpPr txBox="1">
            <a:spLocks/>
          </p:cNvSpPr>
          <p:nvPr/>
        </p:nvSpPr>
        <p:spPr>
          <a:xfrm>
            <a:off x="698957" y="1323399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本课程不会教授</a:t>
            </a: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ADBBCA-5EB4-4CFD-F8FF-72CC61D2F546}"/>
              </a:ext>
            </a:extLst>
          </p:cNvPr>
          <p:cNvSpPr/>
          <p:nvPr/>
        </p:nvSpPr>
        <p:spPr>
          <a:xfrm>
            <a:off x="1095602" y="1929002"/>
            <a:ext cx="7874390" cy="1379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计算机编程、算法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怎么写游戏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CDF3478-C75F-BA2B-C6FC-A49EB8F3CC3E}"/>
              </a:ext>
            </a:extLst>
          </p:cNvPr>
          <p:cNvSpPr txBox="1">
            <a:spLocks/>
          </p:cNvSpPr>
          <p:nvPr/>
        </p:nvSpPr>
        <p:spPr>
          <a:xfrm>
            <a:off x="698957" y="3511807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本课程负责教授：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5E9181-F010-EFE5-ED77-75D69219569C}"/>
              </a:ext>
            </a:extLst>
          </p:cNvPr>
          <p:cNvSpPr/>
          <p:nvPr/>
        </p:nvSpPr>
        <p:spPr>
          <a:xfrm>
            <a:off x="1095602" y="4192246"/>
            <a:ext cx="4620736" cy="10236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计算机如何成为计算机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使用电路解决现实问题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74" name="Picture 2" descr="红绿灯（交通信号灯） - 搜狗百科">
            <a:extLst>
              <a:ext uri="{FF2B5EF4-FFF2-40B4-BE49-F238E27FC236}">
                <a16:creationId xmlns:a16="http://schemas.microsoft.com/office/drawing/2014/main" id="{6269ECC7-69BE-48C8-4B63-D23FA70B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65" y="4391707"/>
            <a:ext cx="2586576" cy="193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电梯原创图片_电梯正版素材_红动中国">
            <a:extLst>
              <a:ext uri="{FF2B5EF4-FFF2-40B4-BE49-F238E27FC236}">
                <a16:creationId xmlns:a16="http://schemas.microsoft.com/office/drawing/2014/main" id="{93CD2FBA-0FF5-D666-A88A-71E2F8190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145" y="1251113"/>
            <a:ext cx="3036550" cy="303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娃娃机外观设计 电玩外观设计|平面|包装|麦田几何 - 原创作品 - 站酷 (ZCOOL)">
            <a:extLst>
              <a:ext uri="{FF2B5EF4-FFF2-40B4-BE49-F238E27FC236}">
                <a16:creationId xmlns:a16="http://schemas.microsoft.com/office/drawing/2014/main" id="{44E23687-3CDD-D616-431B-7FE0C522D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47" y="1642120"/>
            <a:ext cx="2546637" cy="254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全球三大手机芯片谁最强？各有优势，你心目中的第一是哪个？_凤凰网">
            <a:extLst>
              <a:ext uri="{FF2B5EF4-FFF2-40B4-BE49-F238E27FC236}">
                <a16:creationId xmlns:a16="http://schemas.microsoft.com/office/drawing/2014/main" id="{C21D9F28-3947-D535-620C-5644B4C8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91" y="4565446"/>
            <a:ext cx="3551963" cy="17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426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9D6903-7C41-526E-A1A7-6E72D6462E88}"/>
              </a:ext>
            </a:extLst>
          </p:cNvPr>
          <p:cNvSpPr/>
          <p:nvPr/>
        </p:nvSpPr>
        <p:spPr>
          <a:xfrm>
            <a:off x="1043041" y="1965637"/>
            <a:ext cx="7253605" cy="24513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与非：先与后非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或非：先或后非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异或：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相反才为真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同或：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相同才为真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31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5911215" cy="931024"/>
            <a:chOff x="716110" y="296170"/>
            <a:chExt cx="4203131" cy="930714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93071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逻辑代数基本定理（运算律）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0BDB442-6D0C-361A-5D2B-096F4D032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1" y="1393825"/>
            <a:ext cx="8860790" cy="4669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2D3E2D-3426-5512-316E-7443991B61FD}"/>
              </a:ext>
            </a:extLst>
          </p:cNvPr>
          <p:cNvSpPr txBox="1">
            <a:spLocks/>
          </p:cNvSpPr>
          <p:nvPr/>
        </p:nvSpPr>
        <p:spPr>
          <a:xfrm>
            <a:off x="8602578" y="1942209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证明方法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AC2A53-D5C7-B03F-DCD0-2F3ABFF92C0C}"/>
              </a:ext>
            </a:extLst>
          </p:cNvPr>
          <p:cNvSpPr/>
          <p:nvPr/>
        </p:nvSpPr>
        <p:spPr>
          <a:xfrm>
            <a:off x="8830149" y="2503549"/>
            <a:ext cx="7253605" cy="24513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枚举法（真值表）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BEDDA69-C408-6CEB-0218-40C83B116D8E}"/>
              </a:ext>
            </a:extLst>
          </p:cNvPr>
          <p:cNvSpPr txBox="1">
            <a:spLocks/>
          </p:cNvSpPr>
          <p:nvPr/>
        </p:nvSpPr>
        <p:spPr>
          <a:xfrm>
            <a:off x="8602578" y="3584430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记忆方法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042FF2-3907-7F28-FC04-82CBD63EA6E8}"/>
              </a:ext>
            </a:extLst>
          </p:cNvPr>
          <p:cNvSpPr/>
          <p:nvPr/>
        </p:nvSpPr>
        <p:spPr>
          <a:xfrm>
            <a:off x="8812072" y="4145770"/>
            <a:ext cx="7253605" cy="24513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96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5911215" cy="931024"/>
            <a:chOff x="716110" y="296170"/>
            <a:chExt cx="4203131" cy="930714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93071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逻辑代数基本定理（运算律）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7ADA3F3-9C39-41A8-EB94-D04AC9F1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323" y="1376826"/>
            <a:ext cx="9202034" cy="45487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7229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5911215" cy="931024"/>
            <a:chOff x="716110" y="296170"/>
            <a:chExt cx="4203131" cy="930714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93071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逻辑代数基本定理（运算律）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D045D4E-147D-131F-173A-B970BDF43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3" y="2066889"/>
            <a:ext cx="10376433" cy="3600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8860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33687" y="3429248"/>
            <a:ext cx="5724645" cy="1230666"/>
            <a:chOff x="3220861" y="2848154"/>
            <a:chExt cx="572464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3220861" y="2925223"/>
              <a:ext cx="57246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逻辑代数（布尔代数）进阶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4602496" y="3505803"/>
              <a:ext cx="3322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20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——</a:t>
              </a:r>
              <a:r>
                <a:rPr kumimoji="1" lang="zh-CN" altLang="en-US" sz="20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二进制的“四则运算”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4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5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591121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逻辑代数化简目标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D18E90A-7685-0A9D-4808-8700A8E1B1E5}"/>
              </a:ext>
            </a:extLst>
          </p:cNvPr>
          <p:cNvSpPr txBox="1">
            <a:spLocks/>
          </p:cNvSpPr>
          <p:nvPr/>
        </p:nvSpPr>
        <p:spPr>
          <a:xfrm>
            <a:off x="793750" y="1314011"/>
            <a:ext cx="6795453" cy="638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积之和形式 与 和之积形式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4BC5F9-BB02-5FC9-1036-D14C33322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952" y="2482834"/>
            <a:ext cx="2825895" cy="6223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3786C1B-D4AB-B9F7-518E-AC28B7AA5BF0}"/>
              </a:ext>
            </a:extLst>
          </p:cNvPr>
          <p:cNvSpPr/>
          <p:nvPr/>
        </p:nvSpPr>
        <p:spPr>
          <a:xfrm>
            <a:off x="1043041" y="1965637"/>
            <a:ext cx="10126609" cy="14633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积之和形式：最简单的“先与后或”表达式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CEBE37-E759-E924-F6DF-E8A0D5F8F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97" y="3137844"/>
            <a:ext cx="3856015" cy="76105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4FE980A-D491-836E-1123-0293D78E4F31}"/>
              </a:ext>
            </a:extLst>
          </p:cNvPr>
          <p:cNvSpPr/>
          <p:nvPr/>
        </p:nvSpPr>
        <p:spPr>
          <a:xfrm>
            <a:off x="1026662" y="3903343"/>
            <a:ext cx="10126609" cy="14633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和之积形式：最简单的“先或后与”表达式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9326589-7876-5A7C-FAEF-18E2C4A8F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3347" y="4373689"/>
            <a:ext cx="6372303" cy="6879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703E27-ACE5-12AF-0B6B-20A61E1A9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5547" y="5003810"/>
            <a:ext cx="5248353" cy="8657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3730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591121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逻辑代数化简秒杀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卡诺图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D18E90A-7685-0A9D-4808-8700A8E1B1E5}"/>
              </a:ext>
            </a:extLst>
          </p:cNvPr>
          <p:cNvSpPr txBox="1">
            <a:spLocks/>
          </p:cNvSpPr>
          <p:nvPr/>
        </p:nvSpPr>
        <p:spPr>
          <a:xfrm>
            <a:off x="615200" y="978265"/>
            <a:ext cx="6795453" cy="638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卡诺图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817A32A-1686-B9D2-33E4-DBE8A34FA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780" y="1292407"/>
            <a:ext cx="4562423" cy="362685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CFC96CF-3AC7-01F6-4EA3-EEFAE730A558}"/>
              </a:ext>
            </a:extLst>
          </p:cNvPr>
          <p:cNvSpPr/>
          <p:nvPr/>
        </p:nvSpPr>
        <p:spPr>
          <a:xfrm>
            <a:off x="615200" y="1498619"/>
            <a:ext cx="6966699" cy="383537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步骤：先将表达式化为积之和形式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写出函数真值表，将其列为右图形式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用尽量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、尽量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将图中的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圈起来，要求对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全覆盖，每个矩形覆盖数为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的幂次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(1,2,4,8,16…)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，矩形可以重叠。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将每个矩形中不变的变量列出来进行“与”运算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对上一步骤的每一个“与”后的结果进行“或”运算，即为化简结果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9DFB6E3-A3E1-748C-4CE6-D9E62C6B40AF}"/>
              </a:ext>
            </a:extLst>
          </p:cNvPr>
          <p:cNvSpPr txBox="1">
            <a:spLocks/>
          </p:cNvSpPr>
          <p:nvPr/>
        </p:nvSpPr>
        <p:spPr>
          <a:xfrm>
            <a:off x="615200" y="5125472"/>
            <a:ext cx="6795453" cy="638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用卡诺图化简下列布尔表达式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481EA4-16CC-42FB-581D-9668675C9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11" y="5648139"/>
            <a:ext cx="4069788" cy="6556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46541C-7820-BC65-1112-0FA512347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484" y="5478504"/>
            <a:ext cx="6553315" cy="9617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9749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591121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逻辑代数化简秒杀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卡诺图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D18E90A-7685-0A9D-4808-8700A8E1B1E5}"/>
              </a:ext>
            </a:extLst>
          </p:cNvPr>
          <p:cNvSpPr txBox="1">
            <a:spLocks/>
          </p:cNvSpPr>
          <p:nvPr/>
        </p:nvSpPr>
        <p:spPr>
          <a:xfrm>
            <a:off x="586702" y="1176383"/>
            <a:ext cx="6795453" cy="638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作业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FC96CF-3AC7-01F6-4EA3-EEFAE730A558}"/>
              </a:ext>
            </a:extLst>
          </p:cNvPr>
          <p:cNvSpPr/>
          <p:nvPr/>
        </p:nvSpPr>
        <p:spPr>
          <a:xfrm>
            <a:off x="1005076" y="1772881"/>
            <a:ext cx="6151374" cy="383537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使用卡诺图化简：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D545FD-723C-479B-3F02-710B958D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635" y="2517331"/>
            <a:ext cx="6440130" cy="9116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4437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0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alphaModFix amt="20000"/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65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783824"/>
            <a:chOff x="4597395" y="2848154"/>
            <a:chExt cx="2971562" cy="783824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F0FE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</a:t>
              </a:r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>
              <a:solidFill>
                <a:srgbClr val="F0FEF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8000"/>
          </a:blip>
          <a:srcRect l="46632" t="15210" r="22049" b="36756"/>
          <a:stretch>
            <a:fillRect/>
          </a:stretch>
        </p:blipFill>
        <p:spPr>
          <a:xfrm>
            <a:off x="-31115" y="-12700"/>
            <a:ext cx="4150995" cy="6880225"/>
          </a:xfrm>
          <a:prstGeom prst="rect">
            <a:avLst/>
          </a:prstGeom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88000" contrast="-12000"/>
          </a:blip>
          <a:srcRect t="63900" b="16228"/>
          <a:stretch>
            <a:fillRect/>
          </a:stretch>
        </p:blipFill>
        <p:spPr>
          <a:xfrm>
            <a:off x="8813165" y="5507355"/>
            <a:ext cx="3491865" cy="694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0720" y="3506470"/>
            <a:ext cx="1829435" cy="182943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210D89-8816-B80B-006D-667587C39D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3155" y="3439160"/>
            <a:ext cx="1924563" cy="190849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67397" y="1358565"/>
            <a:ext cx="4954270" cy="56134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学习本课程，你不需要</a:t>
            </a:r>
            <a:r>
              <a:rPr lang="en-US" altLang="zh-CN" sz="2400" b="1" dirty="0">
                <a:solidFill>
                  <a:srgbClr val="2F5EB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2400" b="1" dirty="0">
              <a:solidFill>
                <a:srgbClr val="2F5EB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54870" y="2038282"/>
            <a:ext cx="9709980" cy="1379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扎实的数学功底：连九九乘法表都不做要求！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完备的高中电学知识：学了也没用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7129090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课程须知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79" y="10102"/>
              <a:ext cx="3359" cy="617"/>
            </a:xfrm>
            <a:prstGeom prst="rect">
              <a:avLst/>
            </a:prstGeom>
          </p:spPr>
        </p:pic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A9B8729A-6038-BCBC-5C93-578B8D36B176}"/>
              </a:ext>
            </a:extLst>
          </p:cNvPr>
          <p:cNvSpPr txBox="1">
            <a:spLocks/>
          </p:cNvSpPr>
          <p:nvPr/>
        </p:nvSpPr>
        <p:spPr>
          <a:xfrm>
            <a:off x="767397" y="3396518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学习本课程，你只需要：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C7103F-14E3-BB09-1709-CDBAFC26E92B}"/>
              </a:ext>
            </a:extLst>
          </p:cNvPr>
          <p:cNvSpPr/>
          <p:nvPr/>
        </p:nvSpPr>
        <p:spPr>
          <a:xfrm>
            <a:off x="1245235" y="4120198"/>
            <a:ext cx="9828179" cy="1379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一定的代码基础：知道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if, for, function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等语法就行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喜欢搭积木：赛博乐高！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088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45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5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95352" y="3429248"/>
            <a:ext cx="4801315" cy="1230666"/>
            <a:chOff x="3682526" y="2848154"/>
            <a:chExt cx="480131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3682526" y="2925223"/>
              <a:ext cx="4801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从模拟电路到数字电路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1"/>
              </p:custDataLst>
            </p:nvPr>
          </p:nvSpPr>
          <p:spPr>
            <a:xfrm>
              <a:off x="4602496" y="3505803"/>
              <a:ext cx="296135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20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——</a:t>
              </a:r>
              <a:r>
                <a:rPr kumimoji="1" lang="zh-CN" altLang="en-US" sz="20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妥协的艺术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2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3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模拟信号和数字信号之间的区别-科能融合通信">
            <a:extLst>
              <a:ext uri="{FF2B5EF4-FFF2-40B4-BE49-F238E27FC236}">
                <a16:creationId xmlns:a16="http://schemas.microsoft.com/office/drawing/2014/main" id="{07170C2F-CF3E-8D17-2169-6A54F4D19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12" y="360903"/>
            <a:ext cx="3840103" cy="34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30250" y="1210310"/>
            <a:ext cx="4954270" cy="56134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模拟信号</a:t>
            </a:r>
          </a:p>
        </p:txBody>
      </p:sp>
      <p:sp>
        <p:nvSpPr>
          <p:cNvPr id="33" name="矩形 32"/>
          <p:cNvSpPr/>
          <p:nvPr/>
        </p:nvSpPr>
        <p:spPr>
          <a:xfrm>
            <a:off x="950404" y="1804988"/>
            <a:ext cx="6986905" cy="1379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在取值范围内可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连续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变化的电信号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模拟电路 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vs.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数字电路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sp>
        <p:nvSpPr>
          <p:cNvPr id="19" name="文本框 18"/>
          <p:cNvSpPr txBox="1"/>
          <p:nvPr/>
        </p:nvSpPr>
        <p:spPr>
          <a:xfrm>
            <a:off x="5923595" y="4033004"/>
            <a:ext cx="4287520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：中学物理的电路属于什么电路？</a:t>
            </a:r>
            <a:endParaRPr lang="zh-CN" altLang="en-US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79" y="10102"/>
              <a:ext cx="3359" cy="617"/>
            </a:xfrm>
            <a:prstGeom prst="rect">
              <a:avLst/>
            </a:prstGeom>
          </p:spPr>
        </p:pic>
      </p:grpSp>
      <p:pic>
        <p:nvPicPr>
          <p:cNvPr id="1026" name="Picture 2" descr="高中物理之闭合电路的动态电路分析— 刘叔物理">
            <a:extLst>
              <a:ext uri="{FF2B5EF4-FFF2-40B4-BE49-F238E27FC236}">
                <a16:creationId xmlns:a16="http://schemas.microsoft.com/office/drawing/2014/main" id="{227172B1-513A-5134-B16A-9D361B2AF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46" y="4566315"/>
            <a:ext cx="3136212" cy="186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A9B8729A-6038-BCBC-5C93-578B8D36B176}"/>
              </a:ext>
            </a:extLst>
          </p:cNvPr>
          <p:cNvSpPr txBox="1">
            <a:spLocks/>
          </p:cNvSpPr>
          <p:nvPr/>
        </p:nvSpPr>
        <p:spPr>
          <a:xfrm>
            <a:off x="730250" y="2440623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数字信号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C7103F-14E3-BB09-1709-CDBAFC26E92B}"/>
              </a:ext>
            </a:extLst>
          </p:cNvPr>
          <p:cNvSpPr/>
          <p:nvPr/>
        </p:nvSpPr>
        <p:spPr>
          <a:xfrm>
            <a:off x="1006474" y="3069272"/>
            <a:ext cx="6986905" cy="1379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在取值范围内只能取有限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离散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值的电信号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2D65E7B7-9838-DFD7-7942-C027295D4599}"/>
              </a:ext>
            </a:extLst>
          </p:cNvPr>
          <p:cNvSpPr txBox="1">
            <a:spLocks/>
          </p:cNvSpPr>
          <p:nvPr/>
        </p:nvSpPr>
        <p:spPr>
          <a:xfrm>
            <a:off x="730250" y="3699649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模拟电路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8BCD32A-5EA9-ACAC-51C4-3E06045799EC}"/>
              </a:ext>
            </a:extLst>
          </p:cNvPr>
          <p:cNvSpPr/>
          <p:nvPr/>
        </p:nvSpPr>
        <p:spPr>
          <a:xfrm>
            <a:off x="1006471" y="4287872"/>
            <a:ext cx="6986905" cy="1379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处理模拟信号的电路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26DDE0E6-0917-A403-0EAF-FD2D34562B9B}"/>
              </a:ext>
            </a:extLst>
          </p:cNvPr>
          <p:cNvSpPr txBox="1">
            <a:spLocks/>
          </p:cNvSpPr>
          <p:nvPr/>
        </p:nvSpPr>
        <p:spPr>
          <a:xfrm>
            <a:off x="767397" y="4949186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数字电路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EDFA4C5-081C-CA7D-8206-48FD01AFFEDD}"/>
              </a:ext>
            </a:extLst>
          </p:cNvPr>
          <p:cNvSpPr/>
          <p:nvPr/>
        </p:nvSpPr>
        <p:spPr>
          <a:xfrm>
            <a:off x="1006472" y="5597840"/>
            <a:ext cx="6986905" cy="1379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处理数字信号的电路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30250" y="1210310"/>
            <a:ext cx="4954270" cy="56134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缺点</a:t>
            </a:r>
          </a:p>
        </p:txBody>
      </p:sp>
      <p:sp>
        <p:nvSpPr>
          <p:cNvPr id="33" name="矩形 32"/>
          <p:cNvSpPr/>
          <p:nvPr/>
        </p:nvSpPr>
        <p:spPr>
          <a:xfrm>
            <a:off x="1006472" y="1830070"/>
            <a:ext cx="9039227" cy="1379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在忽略传输损耗的前提下，理论上可传递的信息量大大受限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7129090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数字电路的优缺点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在退让中进步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79" y="10102"/>
              <a:ext cx="3359" cy="617"/>
            </a:xfrm>
            <a:prstGeom prst="rect">
              <a:avLst/>
            </a:prstGeom>
          </p:spPr>
        </p:pic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A9B8729A-6038-BCBC-5C93-578B8D36B176}"/>
              </a:ext>
            </a:extLst>
          </p:cNvPr>
          <p:cNvSpPr txBox="1">
            <a:spLocks/>
          </p:cNvSpPr>
          <p:nvPr/>
        </p:nvSpPr>
        <p:spPr>
          <a:xfrm>
            <a:off x="767397" y="2417743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优点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C7103F-14E3-BB09-1709-CDBAFC26E92B}"/>
              </a:ext>
            </a:extLst>
          </p:cNvPr>
          <p:cNvSpPr/>
          <p:nvPr/>
        </p:nvSpPr>
        <p:spPr>
          <a:xfrm>
            <a:off x="1006472" y="3107670"/>
            <a:ext cx="11261729" cy="1379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极大地提高了信息传输的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确定性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。考虑实际传输损耗时，其实可传达更多的信息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抗噪声能力强，方便进行模块化设计，无需考虑各种电路元件之间的相互影响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Picture 2" descr="高中物理之闭合电路的动态电路分析— 刘叔物理">
            <a:extLst>
              <a:ext uri="{FF2B5EF4-FFF2-40B4-BE49-F238E27FC236}">
                <a16:creationId xmlns:a16="http://schemas.microsoft.com/office/drawing/2014/main" id="{452559D0-28FA-C89B-8107-37EB70FEC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918" y="4365061"/>
            <a:ext cx="3136212" cy="186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504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926184" y="3429248"/>
            <a:ext cx="4339650" cy="1230666"/>
            <a:chOff x="3913358" y="2848154"/>
            <a:chExt cx="433965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3913358" y="2925223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二进制的发明与应用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4602496" y="3505803"/>
              <a:ext cx="296135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20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——</a:t>
              </a:r>
              <a:r>
                <a:rPr kumimoji="1" lang="zh-CN" altLang="en-US" sz="20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哲学问题数学化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4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5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44550" y="1235822"/>
            <a:ext cx="4954270" cy="56134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发明者</a:t>
            </a:r>
            <a:endParaRPr lang="zh-CN" altLang="en-US" sz="2400" b="1" dirty="0">
              <a:solidFill>
                <a:srgbClr val="2F5EB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74406" y="5008936"/>
            <a:ext cx="9448828" cy="7780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主要为解决哲学问题，采用数学方式建构哲学大厦（理性主义）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7129090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二进制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79" y="10102"/>
              <a:ext cx="3359" cy="617"/>
            </a:xfrm>
            <a:prstGeom prst="rect">
              <a:avLst/>
            </a:prstGeom>
          </p:spPr>
        </p:pic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A9B8729A-6038-BCBC-5C93-578B8D36B176}"/>
              </a:ext>
            </a:extLst>
          </p:cNvPr>
          <p:cNvSpPr txBox="1">
            <a:spLocks/>
          </p:cNvSpPr>
          <p:nvPr/>
        </p:nvSpPr>
        <p:spPr>
          <a:xfrm>
            <a:off x="844550" y="4307859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背景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BC3837-8FE0-1C35-C97B-AB4DAB5F7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76" y="1075043"/>
            <a:ext cx="2106874" cy="268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45BF48-CFFE-02DB-1388-E639F1BD8D5B}"/>
              </a:ext>
            </a:extLst>
          </p:cNvPr>
          <p:cNvSpPr txBox="1"/>
          <p:nvPr/>
        </p:nvSpPr>
        <p:spPr>
          <a:xfrm>
            <a:off x="5942647" y="3944105"/>
            <a:ext cx="4139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戈特弗里德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威廉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莱布尼茨（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Gottfried Wilhelm Leibniz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，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1646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－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 Neue"/>
              </a:rPr>
              <a:t>1716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）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82973C-49EE-ACEC-9E3F-8991D9E3DCBF}"/>
              </a:ext>
            </a:extLst>
          </p:cNvPr>
          <p:cNvSpPr txBox="1"/>
          <p:nvPr/>
        </p:nvSpPr>
        <p:spPr>
          <a:xfrm>
            <a:off x="1041372" y="1847978"/>
            <a:ext cx="47574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“我宣布的新的二进制算术</a:t>
            </a:r>
            <a:r>
              <a:rPr lang="en-US" altLang="zh-CN" sz="24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24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是完全通用的，因为我还表明，所有的数字都只能从 </a:t>
            </a:r>
            <a:r>
              <a:rPr lang="en-US" altLang="zh-CN" sz="24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 </a:t>
            </a:r>
            <a:r>
              <a:rPr lang="zh-CN" altLang="en-US" sz="24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sz="24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zh-CN" altLang="en-US" sz="24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得出，就像算术的所有其他真理都只能从 </a:t>
            </a:r>
            <a:r>
              <a:rPr lang="en-US" altLang="zh-CN" sz="24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 </a:t>
            </a:r>
            <a:r>
              <a:rPr lang="zh-CN" altLang="en-US" sz="24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sz="24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zh-CN" altLang="en-US" sz="24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得出一样”。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100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851A543-DA57-0575-1B4A-219D7ED6F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699" y="1883144"/>
            <a:ext cx="5688535" cy="7142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93750" y="3581400"/>
            <a:ext cx="5886450" cy="55943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十进制→二进制：除</a:t>
            </a:r>
            <a:r>
              <a:rPr lang="en-US" altLang="zh-CN" sz="2400" b="1" dirty="0">
                <a:solidFill>
                  <a:srgbClr val="2F5EB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>
                <a:solidFill>
                  <a:srgbClr val="2F5EB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取余，逆序排列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7129090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二进制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79" y="10102"/>
              <a:ext cx="3359" cy="617"/>
            </a:xfrm>
            <a:prstGeom prst="rect">
              <a:avLst/>
            </a:prstGeom>
          </p:spPr>
        </p:pic>
      </p:grpSp>
      <p:sp>
        <p:nvSpPr>
          <p:cNvPr id="5" name="AutoShape 4">
            <a:extLst>
              <a:ext uri="{FF2B5EF4-FFF2-40B4-BE49-F238E27FC236}">
                <a16:creationId xmlns:a16="http://schemas.microsoft.com/office/drawing/2014/main" id="{EF4520CA-2FB3-FE03-C455-D93B8DF1AA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E1C445-05D9-631B-DEBE-046FF1151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822" y="3625850"/>
            <a:ext cx="2472919" cy="27594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427460E-3264-81EB-312A-CB14B0626429}"/>
              </a:ext>
            </a:extLst>
          </p:cNvPr>
          <p:cNvSpPr/>
          <p:nvPr/>
        </p:nvSpPr>
        <p:spPr>
          <a:xfrm>
            <a:off x="1256097" y="4285235"/>
            <a:ext cx="9448828" cy="7780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e.g. 42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→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101010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C8403C5-FF0A-D006-FDF3-4FB6C388C54C}"/>
              </a:ext>
            </a:extLst>
          </p:cNvPr>
          <p:cNvSpPr txBox="1">
            <a:spLocks/>
          </p:cNvSpPr>
          <p:nvPr/>
        </p:nvSpPr>
        <p:spPr>
          <a:xfrm>
            <a:off x="793750" y="1314011"/>
            <a:ext cx="6795453" cy="638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二进制→十进制：逐位乘</a:t>
            </a: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的幂次后相加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4AFB08-8AE6-32C0-096F-045C85CAE022}"/>
              </a:ext>
            </a:extLst>
          </p:cNvPr>
          <p:cNvSpPr/>
          <p:nvPr/>
        </p:nvSpPr>
        <p:spPr>
          <a:xfrm>
            <a:off x="1296259" y="1997085"/>
            <a:ext cx="9448828" cy="7780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e.g. 1010: </a:t>
            </a:r>
            <a:endParaRPr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9967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COMMONDATA" val="eyJoZGlkIjoiODVkYzEzNzBmZjU3MWUxNGFjMjViZjU1ODMxYTg0Mz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1065</Words>
  <Application>Microsoft Office PowerPoint</Application>
  <PresentationFormat>宽屏</PresentationFormat>
  <Paragraphs>184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Helvetica Neue</vt:lpstr>
      <vt:lpstr>楷体</vt:lpstr>
      <vt:lpstr>微软雅黑</vt:lpstr>
      <vt:lpstr>Arial</vt:lpstr>
      <vt:lpstr>Calibri</vt:lpstr>
      <vt:lpstr>Calibri Light</vt:lpstr>
      <vt:lpstr>Cambria Math</vt:lpstr>
      <vt:lpstr>Wingdings</vt:lpstr>
      <vt:lpstr>Office 主题</vt:lpstr>
      <vt:lpstr>PowerPoint 演示文稿</vt:lpstr>
      <vt:lpstr>PowerPoint 演示文稿</vt:lpstr>
      <vt:lpstr>学习本课程，你不需要……</vt:lpstr>
      <vt:lpstr>PowerPoint 演示文稿</vt:lpstr>
      <vt:lpstr>模拟信号</vt:lpstr>
      <vt:lpstr>缺点</vt:lpstr>
      <vt:lpstr>PowerPoint 演示文稿</vt:lpstr>
      <vt:lpstr>发明者</vt:lpstr>
      <vt:lpstr>十进制→二进制：除2取余，逆序排列</vt:lpstr>
      <vt:lpstr>进一步发展：布尔代数（符号逻辑）</vt:lpstr>
      <vt:lpstr>PowerPoint 演示文稿</vt:lpstr>
      <vt:lpstr>PowerPoint 演示文稿</vt:lpstr>
      <vt:lpstr>逻辑变量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滑厘 禽</cp:lastModifiedBy>
  <cp:revision>101</cp:revision>
  <dcterms:created xsi:type="dcterms:W3CDTF">2018-09-17T11:33:00Z</dcterms:created>
  <dcterms:modified xsi:type="dcterms:W3CDTF">2024-09-11T11:56:07Z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7E1EDE6EA0D34A5FBDDD98CD39954E09_13</vt:lpwstr>
  </property>
  <property fmtid="{D5CDD505-2E9C-101B-9397-08002B2CF9AE}" pid="3" name="KSOProductBuildVer">
    <vt:lpwstr>2052-12.1.0.15374</vt:lpwstr>
  </property>
</Properties>
</file>